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10"/>
  </p:notesMasterIdLst>
  <p:handoutMasterIdLst>
    <p:handoutMasterId r:id="rId11"/>
  </p:handoutMasterIdLst>
  <p:sldIdLst>
    <p:sldId id="920" r:id="rId2"/>
    <p:sldId id="975" r:id="rId3"/>
    <p:sldId id="976" r:id="rId4"/>
    <p:sldId id="977" r:id="rId5"/>
    <p:sldId id="978" r:id="rId6"/>
    <p:sldId id="979" r:id="rId7"/>
    <p:sldId id="980" r:id="rId8"/>
    <p:sldId id="804" r:id="rId9"/>
  </p:sldIdLst>
  <p:sldSz cx="12192000" cy="6858000"/>
  <p:notesSz cx="6858000" cy="9144000"/>
  <p:defaultTextStyle>
    <a:defPPr>
      <a:defRPr lang="zh-CN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3DEC67-D806-4995-AABB-192EF5060B06}">
          <p14:sldIdLst>
            <p14:sldId id="920"/>
            <p14:sldId id="975"/>
            <p14:sldId id="976"/>
            <p14:sldId id="977"/>
            <p14:sldId id="978"/>
            <p14:sldId id="979"/>
            <p14:sldId id="980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2600"/>
    <a:srgbClr val="FF8000"/>
    <a:srgbClr val="A300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>
      <p:cViewPr varScale="1">
        <p:scale>
          <a:sx n="88" d="100"/>
          <a:sy n="88" d="100"/>
        </p:scale>
        <p:origin x="1816" y="6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259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6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6E495-074D-4A49-A062-D8E5D467D02D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7EF5-C109-324F-9D29-7407436F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65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24AD7-4E24-49EC-8378-ED00CCEB1ED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317EA-879D-4C18-A7FE-780B87215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5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工作新意图发现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0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700814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31180"/>
            <a:ext cx="12192000" cy="21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DB4344-6D08-F045-8258-D96AB1178DB2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669" y="1450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5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2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18A1B41-492D-2E41-8DBE-C3C15FEB1CFF}"/>
              </a:ext>
            </a:extLst>
          </p:cNvPr>
          <p:cNvSpPr/>
          <p:nvPr userDrawn="1"/>
        </p:nvSpPr>
        <p:spPr>
          <a:xfrm>
            <a:off x="-1" y="160021"/>
            <a:ext cx="12192001" cy="112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960" y="368165"/>
            <a:ext cx="10369184" cy="922115"/>
          </a:xfrm>
        </p:spPr>
        <p:txBody>
          <a:bodyPr>
            <a:noAutofit/>
          </a:bodyPr>
          <a:lstStyle>
            <a:lvl1pPr algn="l">
              <a:defRPr sz="3600" b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0369183" cy="4525963"/>
          </a:xfrm>
        </p:spPr>
        <p:txBody>
          <a:bodyPr>
            <a:normAutofit/>
          </a:bodyPr>
          <a:lstStyle>
            <a:lvl1pPr marL="342874" indent="-34287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itchFamily="18" charset="2"/>
              <a:buChar char=""/>
              <a:defRPr lang="zh-CN" altLang="en-US" sz="24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895" indent="-285730">
              <a:buClr>
                <a:srgbClr val="B418B8"/>
              </a:buClr>
              <a:buSzPct val="80000"/>
              <a:buFont typeface="Wingdings" pitchFamily="2" charset="2"/>
              <a:buChar char="u"/>
              <a:defRPr lang="zh-CN" altLang="en-US" sz="20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2914" indent="-228584">
              <a:defRPr lang="zh-CN" altLang="en-US" sz="18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9" name="Group 40"/>
          <p:cNvGrpSpPr>
            <a:grpSpLocks noChangeAspect="1"/>
          </p:cNvGrpSpPr>
          <p:nvPr/>
        </p:nvGrpSpPr>
        <p:grpSpPr bwMode="auto">
          <a:xfrm>
            <a:off x="753441" y="5963974"/>
            <a:ext cx="11438560" cy="701675"/>
            <a:chOff x="0" y="3702"/>
            <a:chExt cx="5760" cy="465"/>
          </a:xfrm>
        </p:grpSpPr>
        <p:sp>
          <p:nvSpPr>
            <p:cNvPr id="10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2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4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2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3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5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5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6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7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70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8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0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2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6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8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9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3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2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4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4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5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6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60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1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7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1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2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8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4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5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6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17E88C99-71EA-D146-8EEB-C25BEED6B01D}"/>
              </a:ext>
            </a:extLst>
          </p:cNvPr>
          <p:cNvSpPr/>
          <p:nvPr userDrawn="1"/>
        </p:nvSpPr>
        <p:spPr>
          <a:xfrm>
            <a:off x="0" y="3050"/>
            <a:ext cx="12192000" cy="4088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7030A0"/>
              </a:solidFill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89994F0B-B355-A74C-B23B-7D65AB5D0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40" y="453276"/>
            <a:ext cx="792000" cy="79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331A434-26C6-8C4C-8FF0-1673B7A153EF}"/>
              </a:ext>
            </a:extLst>
          </p:cNvPr>
          <p:cNvSpPr txBox="1"/>
          <p:nvPr userDrawn="1"/>
        </p:nvSpPr>
        <p:spPr>
          <a:xfrm>
            <a:off x="5219699" y="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46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Group 40"/>
          <p:cNvGrpSpPr>
            <a:grpSpLocks noChangeAspect="1"/>
          </p:cNvGrpSpPr>
          <p:nvPr userDrawn="1"/>
        </p:nvGrpSpPr>
        <p:grpSpPr bwMode="auto">
          <a:xfrm>
            <a:off x="753438" y="5963974"/>
            <a:ext cx="10841379" cy="701675"/>
            <a:chOff x="0" y="3702"/>
            <a:chExt cx="5760" cy="465"/>
          </a:xfrm>
        </p:grpSpPr>
        <p:sp>
          <p:nvSpPr>
            <p:cNvPr id="8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9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0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2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0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3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4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5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5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68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9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6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7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8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0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4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6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1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0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1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2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2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3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4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58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5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6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7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1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6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2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4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5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86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1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5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1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6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32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54768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73252"/>
            <a:ext cx="10972800" cy="4252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37600" y="63087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429201" y="6295943"/>
            <a:ext cx="69410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b="1" kern="120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DB592A-0909-472D-A1D6-B1E0A3795436}" type="slidenum">
              <a:rPr lang="zh-CN" altLang="en-US" sz="1600" smtClean="0"/>
              <a:pPr/>
              <a:t>‹#›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041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342874" indent="-342874" algn="l" defTabSz="914332" rtl="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lr>
          <a:srgbClr val="7030A0"/>
        </a:buClr>
        <a:buSzPct val="73000"/>
        <a:buFont typeface="Wingdings 2" pitchFamily="18" charset="2"/>
        <a:buChar char=""/>
        <a:defRPr lang="zh-CN" altLang="en-US" sz="24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lang="zh-CN" altLang="en-US" sz="20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lang="zh-CN" altLang="en-US" sz="18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080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247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Data Warehouse</a:t>
            </a:r>
            <a:br>
              <a:rPr lang="en-US" altLang="zh-CN" b="1" dirty="0"/>
            </a:br>
            <a:r>
              <a:rPr lang="en-US" altLang="zh-CN" sz="2000" b="1" dirty="0" smtClean="0"/>
              <a:t>——From </a:t>
            </a:r>
            <a:r>
              <a:rPr lang="en-US" altLang="zh-CN" sz="2000" b="1" dirty="0"/>
              <a:t>Data Warehousing to Data </a:t>
            </a:r>
            <a:r>
              <a:rPr lang="en-US" altLang="zh-CN" sz="2000" b="1" dirty="0" smtClean="0"/>
              <a:t>Mining——</a:t>
            </a:r>
            <a:endParaRPr lang="zh-CN" altLang="en-US" sz="2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1600" dirty="0"/>
          </a:p>
          <a:p>
            <a:r>
              <a:rPr lang="zh-CN" altLang="en-US" sz="1600" dirty="0"/>
              <a:t>徐华</a:t>
            </a:r>
            <a:endParaRPr lang="en-US" altLang="zh-CN" sz="1600" dirty="0"/>
          </a:p>
          <a:p>
            <a:r>
              <a:rPr lang="zh-CN" altLang="en-US" sz="1600" dirty="0"/>
              <a:t>清华大学 计算机系 智能技术与系统国家重点实验室</a:t>
            </a:r>
            <a:endParaRPr lang="en-US" altLang="zh-CN" sz="1600" dirty="0"/>
          </a:p>
          <a:p>
            <a:r>
              <a:rPr lang="en-US" altLang="zh-CN" sz="1600" dirty="0"/>
              <a:t>xuhua@tsinghua.edu.cn</a:t>
            </a:r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91966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Warehouse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Review the basic concepts of database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What is a data warehouse?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A multi-dimensional data model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Data warehouse architecture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Data warehouse implementation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432FF"/>
                </a:solidFill>
              </a:rPr>
              <a:t>From data warehousing to data mining</a:t>
            </a:r>
          </a:p>
        </p:txBody>
      </p:sp>
    </p:spTree>
    <p:extLst>
      <p:ext uri="{BB962C8B-B14F-4D97-AF65-F5344CB8AC3E}">
        <p14:creationId xmlns:p14="http://schemas.microsoft.com/office/powerpoint/2010/main" val="93536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Warehouse Usage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/>
              <a:t>Three kinds of data warehouse applications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>
                <a:solidFill>
                  <a:schemeClr val="hlink"/>
                </a:solidFill>
              </a:rPr>
              <a:t>Information processing</a:t>
            </a:r>
            <a:endParaRPr lang="en-US" altLang="zh-CN" sz="2800" b="1" dirty="0">
              <a:solidFill>
                <a:schemeClr val="hlink"/>
              </a:solidFill>
            </a:endParaRPr>
          </a:p>
          <a:p>
            <a:pPr lvl="2">
              <a:lnSpc>
                <a:spcPct val="110000"/>
              </a:lnSpc>
            </a:pPr>
            <a:r>
              <a:rPr lang="en-US" altLang="zh-CN" sz="1600" b="1" dirty="0"/>
              <a:t>supports querying, basic statistical analysis, and reporting using crosstabs, tables, charts and graphs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>
                <a:solidFill>
                  <a:schemeClr val="hlink"/>
                </a:solidFill>
              </a:rPr>
              <a:t>Analytical processing</a:t>
            </a:r>
          </a:p>
          <a:p>
            <a:pPr lvl="2">
              <a:lnSpc>
                <a:spcPct val="110000"/>
              </a:lnSpc>
            </a:pPr>
            <a:r>
              <a:rPr lang="en-US" altLang="zh-CN" sz="1600" b="1" dirty="0"/>
              <a:t>multidimensional analysis of data warehouse data</a:t>
            </a:r>
          </a:p>
          <a:p>
            <a:pPr lvl="2">
              <a:lnSpc>
                <a:spcPct val="110000"/>
              </a:lnSpc>
            </a:pPr>
            <a:r>
              <a:rPr lang="en-US" altLang="zh-CN" sz="1600" b="1" dirty="0"/>
              <a:t>supports basic OLAP operations, slice-dice, drilling, pivoting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>
                <a:solidFill>
                  <a:schemeClr val="hlink"/>
                </a:solidFill>
              </a:rPr>
              <a:t>Data mining</a:t>
            </a:r>
          </a:p>
          <a:p>
            <a:pPr lvl="2">
              <a:lnSpc>
                <a:spcPct val="110000"/>
              </a:lnSpc>
            </a:pPr>
            <a:r>
              <a:rPr lang="en-US" altLang="zh-CN" sz="1600" b="1" dirty="0"/>
              <a:t>knowledge discovery from hidden patterns </a:t>
            </a:r>
          </a:p>
          <a:p>
            <a:pPr lvl="2">
              <a:lnSpc>
                <a:spcPct val="110000"/>
              </a:lnSpc>
            </a:pPr>
            <a:r>
              <a:rPr lang="en-US" altLang="zh-CN" sz="1600" b="1" dirty="0"/>
              <a:t>supports associations, constructing analytical models, performing classification and prediction, and presenting the mining results using visualization tools.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/>
              <a:t>Differences among the three tasks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68664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From On-Line Analytical Processing to On-Line Analytical Mining (OLAM)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Why online analytical mining?</a:t>
            </a:r>
          </a:p>
          <a:p>
            <a:pPr lvl="1"/>
            <a:r>
              <a:rPr lang="en-US" altLang="zh-CN" sz="1800" b="1" dirty="0"/>
              <a:t>High quality of data in data warehouses</a:t>
            </a:r>
          </a:p>
          <a:p>
            <a:pPr lvl="2"/>
            <a:r>
              <a:rPr lang="en-US" altLang="zh-CN" sz="1600" b="1" dirty="0"/>
              <a:t>DW contains integrated, consistent, cleaned data</a:t>
            </a:r>
          </a:p>
          <a:p>
            <a:pPr lvl="1"/>
            <a:r>
              <a:rPr lang="en-US" altLang="zh-CN" sz="1800" b="1" dirty="0"/>
              <a:t>Available information processing structure surrounding data warehouses</a:t>
            </a:r>
          </a:p>
          <a:p>
            <a:pPr lvl="2"/>
            <a:r>
              <a:rPr lang="en-US" altLang="zh-CN" sz="1600" b="1" dirty="0"/>
              <a:t>ODBC, OLEDB, Web accessing, service facilities, reporting and OLAP tools</a:t>
            </a:r>
          </a:p>
          <a:p>
            <a:pPr lvl="1"/>
            <a:r>
              <a:rPr lang="en-US" altLang="zh-CN" sz="1800" b="1" dirty="0"/>
              <a:t>OLAP-based exploratory data analysis</a:t>
            </a:r>
          </a:p>
          <a:p>
            <a:pPr lvl="2"/>
            <a:r>
              <a:rPr lang="en-US" altLang="zh-CN" sz="1600" b="1" dirty="0"/>
              <a:t>mining with drilling, dicing, pivoting, etc.</a:t>
            </a:r>
          </a:p>
          <a:p>
            <a:pPr lvl="1"/>
            <a:r>
              <a:rPr lang="en-US" altLang="zh-CN" sz="1800" b="1" dirty="0"/>
              <a:t>On-line selection of data mining functions</a:t>
            </a:r>
          </a:p>
          <a:p>
            <a:pPr lvl="2"/>
            <a:r>
              <a:rPr lang="en-US" altLang="zh-CN" sz="1600" b="1" dirty="0"/>
              <a:t>integration and swapping of multiple mining functions, algorithms, and tasks</a:t>
            </a:r>
            <a:r>
              <a:rPr lang="en-US" altLang="zh-CN" b="1" dirty="0"/>
              <a:t>.</a:t>
            </a:r>
          </a:p>
          <a:p>
            <a:r>
              <a:rPr lang="en-US" altLang="zh-CN" sz="2000" b="1" dirty="0"/>
              <a:t>Architecture of OLAM</a:t>
            </a:r>
          </a:p>
        </p:txBody>
      </p:sp>
    </p:spTree>
    <p:extLst>
      <p:ext uri="{BB962C8B-B14F-4D97-AF65-F5344CB8AC3E}">
        <p14:creationId xmlns:p14="http://schemas.microsoft.com/office/powerpoint/2010/main" val="187857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An OLAM Architecture</a:t>
            </a:r>
            <a:endParaRPr lang="zh-CN" altLang="en-US" sz="2000" b="1" dirty="0"/>
          </a:p>
        </p:txBody>
      </p:sp>
      <p:grpSp>
        <p:nvGrpSpPr>
          <p:cNvPr id="6" name="Group 377">
            <a:extLst>
              <a:ext uri="{FF2B5EF4-FFF2-40B4-BE49-F238E27FC236}">
                <a16:creationId xmlns:a16="http://schemas.microsoft.com/office/drawing/2014/main" id="{0473BCDE-E266-442A-8040-8BCF717F775D}"/>
              </a:ext>
            </a:extLst>
          </p:cNvPr>
          <p:cNvGrpSpPr>
            <a:grpSpLocks/>
          </p:cNvGrpSpPr>
          <p:nvPr/>
        </p:nvGrpSpPr>
        <p:grpSpPr bwMode="auto">
          <a:xfrm>
            <a:off x="949325" y="1209675"/>
            <a:ext cx="8369300" cy="5399088"/>
            <a:chOff x="280" y="528"/>
            <a:chExt cx="5272" cy="3401"/>
          </a:xfrm>
        </p:grpSpPr>
        <p:sp>
          <p:nvSpPr>
            <p:cNvPr id="7" name="Oval 309">
              <a:extLst>
                <a:ext uri="{FF2B5EF4-FFF2-40B4-BE49-F238E27FC236}">
                  <a16:creationId xmlns:a16="http://schemas.microsoft.com/office/drawing/2014/main" id="{EBAF1334-F30F-46A1-8B9E-2373B8697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3" y="2594"/>
              <a:ext cx="395" cy="13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Oval 310">
              <a:extLst>
                <a:ext uri="{FF2B5EF4-FFF2-40B4-BE49-F238E27FC236}">
                  <a16:creationId xmlns:a16="http://schemas.microsoft.com/office/drawing/2014/main" id="{769FB94C-07AF-4133-B4A7-4610A39A4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3" y="2379"/>
              <a:ext cx="395" cy="86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Rectangle 311">
              <a:extLst>
                <a:ext uri="{FF2B5EF4-FFF2-40B4-BE49-F238E27FC236}">
                  <a16:creationId xmlns:a16="http://schemas.microsoft.com/office/drawing/2014/main" id="{C3AAFDCA-2844-4EAE-AA72-F868615AE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3" y="2422"/>
              <a:ext cx="395" cy="23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Rectangle 312">
              <a:extLst>
                <a:ext uri="{FF2B5EF4-FFF2-40B4-BE49-F238E27FC236}">
                  <a16:creationId xmlns:a16="http://schemas.microsoft.com/office/drawing/2014/main" id="{EB3798C3-34C4-4D66-8912-A21517526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" y="2250"/>
              <a:ext cx="659" cy="603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Rectangle 313">
              <a:extLst>
                <a:ext uri="{FF2B5EF4-FFF2-40B4-BE49-F238E27FC236}">
                  <a16:creationId xmlns:a16="http://schemas.microsoft.com/office/drawing/2014/main" id="{F564A2B2-1709-40ED-AF92-C88E99482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" y="3326"/>
              <a:ext cx="528" cy="474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Oval 314">
              <a:extLst>
                <a:ext uri="{FF2B5EF4-FFF2-40B4-BE49-F238E27FC236}">
                  <a16:creationId xmlns:a16="http://schemas.microsoft.com/office/drawing/2014/main" id="{D3A00832-D996-4013-819F-26AD9270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" y="3240"/>
              <a:ext cx="528" cy="215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315">
              <a:extLst>
                <a:ext uri="{FF2B5EF4-FFF2-40B4-BE49-F238E27FC236}">
                  <a16:creationId xmlns:a16="http://schemas.microsoft.com/office/drawing/2014/main" id="{8FBF76BC-E46F-4038-A74C-BF0C0261E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" y="3714"/>
              <a:ext cx="747" cy="215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Rectangle 316">
              <a:extLst>
                <a:ext uri="{FF2B5EF4-FFF2-40B4-BE49-F238E27FC236}">
                  <a16:creationId xmlns:a16="http://schemas.microsoft.com/office/drawing/2014/main" id="{2D8D848A-1AA3-452B-92F4-52FADAA7D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" y="3326"/>
              <a:ext cx="747" cy="474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Oval 317">
              <a:extLst>
                <a:ext uri="{FF2B5EF4-FFF2-40B4-BE49-F238E27FC236}">
                  <a16:creationId xmlns:a16="http://schemas.microsoft.com/office/drawing/2014/main" id="{DB5C3F37-2911-4E30-9D7A-DB0DE31C3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" y="3240"/>
              <a:ext cx="747" cy="172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Text Box 318">
              <a:extLst>
                <a:ext uri="{FF2B5EF4-FFF2-40B4-BE49-F238E27FC236}">
                  <a16:creationId xmlns:a16="http://schemas.microsoft.com/office/drawing/2014/main" id="{3BD03A0B-111C-494C-8696-55AE50910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9" y="3371"/>
              <a:ext cx="8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Data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Warehouse</a:t>
              </a:r>
            </a:p>
          </p:txBody>
        </p:sp>
        <p:sp>
          <p:nvSpPr>
            <p:cNvPr id="17" name="Text Box 319">
              <a:extLst>
                <a:ext uri="{FF2B5EF4-FFF2-40B4-BE49-F238E27FC236}">
                  <a16:creationId xmlns:a16="http://schemas.microsoft.com/office/drawing/2014/main" id="{99B00816-B411-4D30-BD2F-C9CC57D65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" y="2681"/>
              <a:ext cx="769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Meta Data</a:t>
              </a:r>
            </a:p>
          </p:txBody>
        </p:sp>
        <p:sp>
          <p:nvSpPr>
            <p:cNvPr id="18" name="Text Box 320">
              <a:extLst>
                <a:ext uri="{FF2B5EF4-FFF2-40B4-BE49-F238E27FC236}">
                  <a16:creationId xmlns:a16="http://schemas.microsoft.com/office/drawing/2014/main" id="{A39BB135-A741-493E-B269-ECE848154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1" y="2378"/>
              <a:ext cx="66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MDDB</a:t>
              </a:r>
            </a:p>
          </p:txBody>
        </p:sp>
        <p:sp>
          <p:nvSpPr>
            <p:cNvPr id="19" name="Line 321">
              <a:extLst>
                <a:ext uri="{FF2B5EF4-FFF2-40B4-BE49-F238E27FC236}">
                  <a16:creationId xmlns:a16="http://schemas.microsoft.com/office/drawing/2014/main" id="{B46CCF08-B531-4407-9A17-1EFBC019A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2" y="2508"/>
              <a:ext cx="483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322">
              <a:extLst>
                <a:ext uri="{FF2B5EF4-FFF2-40B4-BE49-F238E27FC236}">
                  <a16:creationId xmlns:a16="http://schemas.microsoft.com/office/drawing/2014/main" id="{5014AB05-BE32-4FDA-824C-93DE346D3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" y="1002"/>
              <a:ext cx="3295" cy="43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" name="Rectangle 323">
              <a:extLst>
                <a:ext uri="{FF2B5EF4-FFF2-40B4-BE49-F238E27FC236}">
                  <a16:creationId xmlns:a16="http://schemas.microsoft.com/office/drawing/2014/main" id="{BFF92B6E-1C23-4A64-B1BD-5143F7926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2035"/>
              <a:ext cx="3295" cy="43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Rectangle 324">
              <a:extLst>
                <a:ext uri="{FF2B5EF4-FFF2-40B4-BE49-F238E27FC236}">
                  <a16:creationId xmlns:a16="http://schemas.microsoft.com/office/drawing/2014/main" id="{3A96540E-4D0D-458C-BF5F-799E4B082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" y="1217"/>
              <a:ext cx="1449" cy="603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OLAM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Engine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25">
              <a:extLst>
                <a:ext uri="{FF2B5EF4-FFF2-40B4-BE49-F238E27FC236}">
                  <a16:creationId xmlns:a16="http://schemas.microsoft.com/office/drawing/2014/main" id="{C4571B2E-F193-4630-88A2-35E2158A8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" y="1217"/>
              <a:ext cx="1450" cy="603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OLAP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Engine</a:t>
              </a:r>
            </a:p>
          </p:txBody>
        </p:sp>
        <p:sp>
          <p:nvSpPr>
            <p:cNvPr id="24" name="Line 326">
              <a:extLst>
                <a:ext uri="{FF2B5EF4-FFF2-40B4-BE49-F238E27FC236}">
                  <a16:creationId xmlns:a16="http://schemas.microsoft.com/office/drawing/2014/main" id="{1EE1AD4C-49C0-4FDF-91CA-13855EF04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10" y="2121"/>
              <a:ext cx="527" cy="2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327">
              <a:extLst>
                <a:ext uri="{FF2B5EF4-FFF2-40B4-BE49-F238E27FC236}">
                  <a16:creationId xmlns:a16="http://schemas.microsoft.com/office/drawing/2014/main" id="{342EFFDE-0870-4122-B87B-0F093F889E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78" y="2207"/>
              <a:ext cx="615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328">
              <a:extLst>
                <a:ext uri="{FF2B5EF4-FFF2-40B4-BE49-F238E27FC236}">
                  <a16:creationId xmlns:a16="http://schemas.microsoft.com/office/drawing/2014/main" id="{C9D758B9-3FE6-48F6-A4D2-059ACC5FF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0" y="2121"/>
              <a:ext cx="351" cy="2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329">
              <a:extLst>
                <a:ext uri="{FF2B5EF4-FFF2-40B4-BE49-F238E27FC236}">
                  <a16:creationId xmlns:a16="http://schemas.microsoft.com/office/drawing/2014/main" id="{2F1EF7B5-C4D7-4790-BBFC-FD463052F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4" y="2121"/>
              <a:ext cx="571" cy="3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330">
              <a:extLst>
                <a:ext uri="{FF2B5EF4-FFF2-40B4-BE49-F238E27FC236}">
                  <a16:creationId xmlns:a16="http://schemas.microsoft.com/office/drawing/2014/main" id="{FF223619-C7C1-4B8E-9D74-487FF00E8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1" y="1820"/>
              <a:ext cx="0" cy="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331">
              <a:extLst>
                <a:ext uri="{FF2B5EF4-FFF2-40B4-BE49-F238E27FC236}">
                  <a16:creationId xmlns:a16="http://schemas.microsoft.com/office/drawing/2014/main" id="{5EA11CCB-34F6-412C-8616-999771023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8" y="1820"/>
              <a:ext cx="0" cy="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332">
              <a:extLst>
                <a:ext uri="{FF2B5EF4-FFF2-40B4-BE49-F238E27FC236}">
                  <a16:creationId xmlns:a16="http://schemas.microsoft.com/office/drawing/2014/main" id="{C5DE96FA-3936-49AA-BFF8-65448070D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1" y="1820"/>
              <a:ext cx="0" cy="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333">
              <a:extLst>
                <a:ext uri="{FF2B5EF4-FFF2-40B4-BE49-F238E27FC236}">
                  <a16:creationId xmlns:a16="http://schemas.microsoft.com/office/drawing/2014/main" id="{10140C95-9670-4033-B684-C937CD248C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6" y="1820"/>
              <a:ext cx="0" cy="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334">
              <a:extLst>
                <a:ext uri="{FF2B5EF4-FFF2-40B4-BE49-F238E27FC236}">
                  <a16:creationId xmlns:a16="http://schemas.microsoft.com/office/drawing/2014/main" id="{30C31677-2DF9-41BB-891B-AB5F2B267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3" y="1432"/>
              <a:ext cx="92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335">
              <a:extLst>
                <a:ext uri="{FF2B5EF4-FFF2-40B4-BE49-F238E27FC236}">
                  <a16:creationId xmlns:a16="http://schemas.microsoft.com/office/drawing/2014/main" id="{AE076699-CF17-450D-BC1A-7205345FD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3" y="1604"/>
              <a:ext cx="92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336">
              <a:extLst>
                <a:ext uri="{FF2B5EF4-FFF2-40B4-BE49-F238E27FC236}">
                  <a16:creationId xmlns:a16="http://schemas.microsoft.com/office/drawing/2014/main" id="{DD7B11A8-D687-4250-94EE-F145B0EB1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7" y="1045"/>
              <a:ext cx="0" cy="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337">
              <a:extLst>
                <a:ext uri="{FF2B5EF4-FFF2-40B4-BE49-F238E27FC236}">
                  <a16:creationId xmlns:a16="http://schemas.microsoft.com/office/drawing/2014/main" id="{FE353742-64A2-4B06-B4F6-DCC9B21AA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045"/>
              <a:ext cx="0" cy="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338">
              <a:extLst>
                <a:ext uri="{FF2B5EF4-FFF2-40B4-BE49-F238E27FC236}">
                  <a16:creationId xmlns:a16="http://schemas.microsoft.com/office/drawing/2014/main" id="{FBEA76C7-EF50-4D7D-BF64-1AE8C32CA9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3" y="1045"/>
              <a:ext cx="0" cy="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339">
              <a:extLst>
                <a:ext uri="{FF2B5EF4-FFF2-40B4-BE49-F238E27FC236}">
                  <a16:creationId xmlns:a16="http://schemas.microsoft.com/office/drawing/2014/main" id="{A249B110-A424-4C4C-B71A-E20FDBD90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2" y="1045"/>
              <a:ext cx="0" cy="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Text Box 340">
              <a:extLst>
                <a:ext uri="{FF2B5EF4-FFF2-40B4-BE49-F238E27FC236}">
                  <a16:creationId xmlns:a16="http://schemas.microsoft.com/office/drawing/2014/main" id="{116A7153-16F1-463B-AE85-DE44778EAF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7" y="1002"/>
              <a:ext cx="114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User GUI API</a:t>
              </a:r>
            </a:p>
          </p:txBody>
        </p:sp>
        <p:sp>
          <p:nvSpPr>
            <p:cNvPr id="39" name="Rectangle 341">
              <a:extLst>
                <a:ext uri="{FF2B5EF4-FFF2-40B4-BE49-F238E27FC236}">
                  <a16:creationId xmlns:a16="http://schemas.microsoft.com/office/drawing/2014/main" id="{767702AB-8C5A-432C-9287-C6A1CE4F7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1820"/>
              <a:ext cx="116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Data Cube API</a:t>
              </a:r>
            </a:p>
          </p:txBody>
        </p:sp>
        <p:sp>
          <p:nvSpPr>
            <p:cNvPr id="40" name="Rectangle 342">
              <a:extLst>
                <a:ext uri="{FF2B5EF4-FFF2-40B4-BE49-F238E27FC236}">
                  <a16:creationId xmlns:a16="http://schemas.microsoft.com/office/drawing/2014/main" id="{BB124372-FE3D-4460-BB9B-AAEC09A6A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" y="2982"/>
              <a:ext cx="3295" cy="43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" name="Line 343">
              <a:extLst>
                <a:ext uri="{FF2B5EF4-FFF2-40B4-BE49-F238E27FC236}">
                  <a16:creationId xmlns:a16="http://schemas.microsoft.com/office/drawing/2014/main" id="{5D5E4778-EAEF-4730-BA2C-5BA0CA22D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3025"/>
              <a:ext cx="0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344">
              <a:extLst>
                <a:ext uri="{FF2B5EF4-FFF2-40B4-BE49-F238E27FC236}">
                  <a16:creationId xmlns:a16="http://schemas.microsoft.com/office/drawing/2014/main" id="{DB4FE943-3DBB-4456-B485-16C58B78B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5" y="3025"/>
              <a:ext cx="0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345">
              <a:extLst>
                <a:ext uri="{FF2B5EF4-FFF2-40B4-BE49-F238E27FC236}">
                  <a16:creationId xmlns:a16="http://schemas.microsoft.com/office/drawing/2014/main" id="{113AC9BA-229D-444E-BC4E-265708C58F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2681"/>
              <a:ext cx="527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346">
              <a:extLst>
                <a:ext uri="{FF2B5EF4-FFF2-40B4-BE49-F238E27FC236}">
                  <a16:creationId xmlns:a16="http://schemas.microsoft.com/office/drawing/2014/main" id="{17A9B8E4-B2A0-40E3-9714-353B9F734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40" y="2767"/>
              <a:ext cx="396" cy="2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Rectangle 347">
              <a:extLst>
                <a:ext uri="{FF2B5EF4-FFF2-40B4-BE49-F238E27FC236}">
                  <a16:creationId xmlns:a16="http://schemas.microsoft.com/office/drawing/2014/main" id="{EB08FFD0-A908-4389-9479-E09EA5EF3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9" y="2982"/>
              <a:ext cx="10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Database API</a:t>
              </a:r>
            </a:p>
          </p:txBody>
        </p:sp>
        <p:sp>
          <p:nvSpPr>
            <p:cNvPr id="46" name="Line 348">
              <a:extLst>
                <a:ext uri="{FF2B5EF4-FFF2-40B4-BE49-F238E27FC236}">
                  <a16:creationId xmlns:a16="http://schemas.microsoft.com/office/drawing/2014/main" id="{D0DBA9DB-36F0-4019-A121-8D14907A6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8" y="3585"/>
              <a:ext cx="11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349">
              <a:extLst>
                <a:ext uri="{FF2B5EF4-FFF2-40B4-BE49-F238E27FC236}">
                  <a16:creationId xmlns:a16="http://schemas.microsoft.com/office/drawing/2014/main" id="{AA310B2C-7261-4BE9-B723-255C9B3847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7" y="3542"/>
              <a:ext cx="52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endParaRPr lang="zh-CN" altLang="en-US" sz="1800" b="1"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350">
              <a:extLst>
                <a:ext uri="{FF2B5EF4-FFF2-40B4-BE49-F238E27FC236}">
                  <a16:creationId xmlns:a16="http://schemas.microsoft.com/office/drawing/2014/main" id="{8CBB5725-30FA-49CC-81AB-434B41B7C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3370"/>
              <a:ext cx="9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r>
                <a:rPr lang="en-US" altLang="zh-CN" sz="1800" b="1">
                  <a:latin typeface="Times New Roman" panose="02020603050405020304" pitchFamily="18" charset="0"/>
                </a:rPr>
                <a:t>Data cleaning</a:t>
              </a:r>
            </a:p>
          </p:txBody>
        </p:sp>
        <p:sp>
          <p:nvSpPr>
            <p:cNvPr id="49" name="Text Box 351">
              <a:extLst>
                <a:ext uri="{FF2B5EF4-FFF2-40B4-BE49-F238E27FC236}">
                  <a16:creationId xmlns:a16="http://schemas.microsoft.com/office/drawing/2014/main" id="{830F32EE-8F1E-42A8-BADE-177ADE6CE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" y="3585"/>
              <a:ext cx="11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r>
                <a:rPr lang="en-US" altLang="zh-CN" sz="1800" b="1">
                  <a:latin typeface="Times New Roman" panose="02020603050405020304" pitchFamily="18" charset="0"/>
                </a:rPr>
                <a:t>Data integration</a:t>
              </a:r>
              <a:endParaRPr lang="en-US" altLang="zh-CN" sz="2400" u="sng">
                <a:latin typeface="Times New Roman" panose="02020603050405020304" pitchFamily="18" charset="0"/>
              </a:endParaRPr>
            </a:p>
          </p:txBody>
        </p:sp>
        <p:sp>
          <p:nvSpPr>
            <p:cNvPr id="50" name="Line 352">
              <a:extLst>
                <a:ext uri="{FF2B5EF4-FFF2-40B4-BE49-F238E27FC236}">
                  <a16:creationId xmlns:a16="http://schemas.microsoft.com/office/drawing/2014/main" id="{5478C46C-C810-426E-BEE1-B34C2D46C5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" y="2078"/>
              <a:ext cx="49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353">
              <a:extLst>
                <a:ext uri="{FF2B5EF4-FFF2-40B4-BE49-F238E27FC236}">
                  <a16:creationId xmlns:a16="http://schemas.microsoft.com/office/drawing/2014/main" id="{A8E8B915-C403-4D97-AF2A-6B7EB9B27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" y="2982"/>
              <a:ext cx="49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354">
              <a:extLst>
                <a:ext uri="{FF2B5EF4-FFF2-40B4-BE49-F238E27FC236}">
                  <a16:creationId xmlns:a16="http://schemas.microsoft.com/office/drawing/2014/main" id="{96611ED9-F724-4D9F-92B1-50881FE079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" y="1002"/>
              <a:ext cx="49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Text Box 355">
              <a:extLst>
                <a:ext uri="{FF2B5EF4-FFF2-40B4-BE49-F238E27FC236}">
                  <a16:creationId xmlns:a16="http://schemas.microsoft.com/office/drawing/2014/main" id="{988FEA73-04B4-4CAE-AC44-2CC530C38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4" y="1223"/>
              <a:ext cx="1098" cy="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buClrTx/>
                <a:buSzTx/>
                <a:buFontTx/>
                <a:buNone/>
              </a:pPr>
              <a:r>
                <a:rPr lang="en-US" altLang="zh-CN" sz="1600" b="1" u="sng" dirty="0">
                  <a:latin typeface="Times New Roman" panose="02020603050405020304" pitchFamily="18" charset="0"/>
                </a:rPr>
                <a:t>Layer3</a:t>
              </a:r>
            </a:p>
            <a:p>
              <a:pPr>
                <a:buClrTx/>
                <a:buSzTx/>
                <a:buFontTx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</a:rPr>
                <a:t>OLAP/OLAM</a:t>
              </a:r>
            </a:p>
          </p:txBody>
        </p:sp>
        <p:sp>
          <p:nvSpPr>
            <p:cNvPr id="54" name="Text Box 356">
              <a:extLst>
                <a:ext uri="{FF2B5EF4-FFF2-40B4-BE49-F238E27FC236}">
                  <a16:creationId xmlns:a16="http://schemas.microsoft.com/office/drawing/2014/main" id="{884A3AF2-C286-4685-BA1B-8A2B24A091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0" y="2238"/>
              <a:ext cx="1098" cy="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buClrTx/>
                <a:buSzTx/>
                <a:buFontTx/>
                <a:buNone/>
              </a:pPr>
              <a:r>
                <a:rPr lang="en-US" altLang="zh-CN" sz="1600" b="1" u="sng" dirty="0">
                  <a:latin typeface="Times New Roman" panose="02020603050405020304" pitchFamily="18" charset="0"/>
                </a:rPr>
                <a:t>Layer2</a:t>
              </a:r>
            </a:p>
            <a:p>
              <a:pPr>
                <a:buClrTx/>
                <a:buSzTx/>
                <a:buFontTx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</a:rPr>
                <a:t>MDDB</a:t>
              </a:r>
            </a:p>
          </p:txBody>
        </p:sp>
        <p:sp>
          <p:nvSpPr>
            <p:cNvPr id="55" name="Text Box 357">
              <a:extLst>
                <a:ext uri="{FF2B5EF4-FFF2-40B4-BE49-F238E27FC236}">
                  <a16:creationId xmlns:a16="http://schemas.microsoft.com/office/drawing/2014/main" id="{A1F0CE37-39D0-44E7-B1B5-3B1FA29EA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0" y="3176"/>
              <a:ext cx="1098" cy="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buClrTx/>
                <a:buSzTx/>
                <a:buFontTx/>
                <a:buNone/>
              </a:pPr>
              <a:r>
                <a:rPr lang="en-US" altLang="zh-CN" sz="1600" b="1" u="sng" dirty="0">
                  <a:latin typeface="Times New Roman" panose="02020603050405020304" pitchFamily="18" charset="0"/>
                </a:rPr>
                <a:t>Layer1</a:t>
              </a:r>
            </a:p>
            <a:p>
              <a:pPr>
                <a:buClrTx/>
                <a:buSzTx/>
                <a:buFontTx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</a:rPr>
                <a:t>Data Repository</a:t>
              </a:r>
            </a:p>
          </p:txBody>
        </p:sp>
        <p:sp>
          <p:nvSpPr>
            <p:cNvPr id="56" name="Text Box 358">
              <a:extLst>
                <a:ext uri="{FF2B5EF4-FFF2-40B4-BE49-F238E27FC236}">
                  <a16:creationId xmlns:a16="http://schemas.microsoft.com/office/drawing/2014/main" id="{5EA1E317-55A2-4487-82FE-EC50328B6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0" y="541"/>
              <a:ext cx="1098" cy="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buClrTx/>
                <a:buSzTx/>
                <a:buFontTx/>
                <a:buNone/>
              </a:pPr>
              <a:r>
                <a:rPr lang="en-US" altLang="zh-CN" sz="1600" b="1" u="sng" dirty="0">
                  <a:latin typeface="Times New Roman" panose="02020603050405020304" pitchFamily="18" charset="0"/>
                </a:rPr>
                <a:t>Layer4</a:t>
              </a:r>
            </a:p>
            <a:p>
              <a:pPr>
                <a:buClrTx/>
                <a:buSzTx/>
                <a:buFontTx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</a:rPr>
                <a:t>User Interface</a:t>
              </a:r>
            </a:p>
          </p:txBody>
        </p:sp>
        <p:sp>
          <p:nvSpPr>
            <p:cNvPr id="57" name="Line 359">
              <a:extLst>
                <a:ext uri="{FF2B5EF4-FFF2-40B4-BE49-F238E27FC236}">
                  <a16:creationId xmlns:a16="http://schemas.microsoft.com/office/drawing/2014/main" id="{6D04ACFF-6D55-46B9-8FE1-E1094196C7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0" y="872"/>
              <a:ext cx="9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Line 360">
              <a:extLst>
                <a:ext uri="{FF2B5EF4-FFF2-40B4-BE49-F238E27FC236}">
                  <a16:creationId xmlns:a16="http://schemas.microsoft.com/office/drawing/2014/main" id="{443F855C-D5C0-4E41-A6FF-501F8EBEA0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0" y="872"/>
              <a:ext cx="0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Line 361">
              <a:extLst>
                <a:ext uri="{FF2B5EF4-FFF2-40B4-BE49-F238E27FC236}">
                  <a16:creationId xmlns:a16="http://schemas.microsoft.com/office/drawing/2014/main" id="{4325F6CC-213F-49D0-95A7-BBD713E2CE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2" y="700"/>
              <a:ext cx="0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Text Box 362">
              <a:extLst>
                <a:ext uri="{FF2B5EF4-FFF2-40B4-BE49-F238E27FC236}">
                  <a16:creationId xmlns:a16="http://schemas.microsoft.com/office/drawing/2014/main" id="{8E9BFBC4-DA41-4BF3-9500-A8E0427E3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" y="3025"/>
              <a:ext cx="144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</a:rPr>
                <a:t>Filtering&amp;Integration</a:t>
              </a:r>
            </a:p>
          </p:txBody>
        </p:sp>
        <p:sp>
          <p:nvSpPr>
            <p:cNvPr id="61" name="Text Box 363">
              <a:extLst>
                <a:ext uri="{FF2B5EF4-FFF2-40B4-BE49-F238E27FC236}">
                  <a16:creationId xmlns:a16="http://schemas.microsoft.com/office/drawing/2014/main" id="{0A1947F5-68C1-40C8-9D2A-781EB4972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" y="3025"/>
              <a:ext cx="7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r>
                <a:rPr lang="en-US" altLang="zh-CN" sz="1800" b="1">
                  <a:latin typeface="Times New Roman" panose="02020603050405020304" pitchFamily="18" charset="0"/>
                </a:rPr>
                <a:t>Filtering</a:t>
              </a:r>
            </a:p>
          </p:txBody>
        </p:sp>
        <p:sp>
          <p:nvSpPr>
            <p:cNvPr id="62" name="Oval 364">
              <a:extLst>
                <a:ext uri="{FF2B5EF4-FFF2-40B4-BE49-F238E27FC236}">
                  <a16:creationId xmlns:a16="http://schemas.microsoft.com/office/drawing/2014/main" id="{20AEBCF9-70A7-47CD-B85F-CE3DE1A19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" y="3714"/>
              <a:ext cx="528" cy="215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3" name="Rectangle 365">
              <a:extLst>
                <a:ext uri="{FF2B5EF4-FFF2-40B4-BE49-F238E27FC236}">
                  <a16:creationId xmlns:a16="http://schemas.microsoft.com/office/drawing/2014/main" id="{1E155986-9CC1-4431-80AD-EB57DCD93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" y="3326"/>
              <a:ext cx="527" cy="474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4" name="Oval 366">
              <a:extLst>
                <a:ext uri="{FF2B5EF4-FFF2-40B4-BE49-F238E27FC236}">
                  <a16:creationId xmlns:a16="http://schemas.microsoft.com/office/drawing/2014/main" id="{112480B4-6BC7-4EAB-A9DF-70FEB8A2A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" y="3240"/>
              <a:ext cx="527" cy="215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" name="Oval 367">
              <a:extLst>
                <a:ext uri="{FF2B5EF4-FFF2-40B4-BE49-F238E27FC236}">
                  <a16:creationId xmlns:a16="http://schemas.microsoft.com/office/drawing/2014/main" id="{06DE27C0-1765-4EAF-AB1A-5243748BC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" y="3714"/>
              <a:ext cx="527" cy="215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Text Box 368">
              <a:extLst>
                <a:ext uri="{FF2B5EF4-FFF2-40B4-BE49-F238E27FC236}">
                  <a16:creationId xmlns:a16="http://schemas.microsoft.com/office/drawing/2014/main" id="{A999EC3E-7218-4530-A5F9-F051F08658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9" y="3498"/>
              <a:ext cx="7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Databases</a:t>
              </a:r>
            </a:p>
          </p:txBody>
        </p:sp>
        <p:sp>
          <p:nvSpPr>
            <p:cNvPr id="67" name="Line 369">
              <a:extLst>
                <a:ext uri="{FF2B5EF4-FFF2-40B4-BE49-F238E27FC236}">
                  <a16:creationId xmlns:a16="http://schemas.microsoft.com/office/drawing/2014/main" id="{E82C4610-A2E8-48D9-95DF-6F07F4979A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7" y="3025"/>
              <a:ext cx="0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370">
              <a:extLst>
                <a:ext uri="{FF2B5EF4-FFF2-40B4-BE49-F238E27FC236}">
                  <a16:creationId xmlns:a16="http://schemas.microsoft.com/office/drawing/2014/main" id="{70D18D95-C459-48FA-8279-16E663952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7" y="872"/>
              <a:ext cx="9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371">
              <a:extLst>
                <a:ext uri="{FF2B5EF4-FFF2-40B4-BE49-F238E27FC236}">
                  <a16:creationId xmlns:a16="http://schemas.microsoft.com/office/drawing/2014/main" id="{10E5A47A-28A6-4DA7-B316-EF91E031A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9" y="872"/>
              <a:ext cx="0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372">
              <a:extLst>
                <a:ext uri="{FF2B5EF4-FFF2-40B4-BE49-F238E27FC236}">
                  <a16:creationId xmlns:a16="http://schemas.microsoft.com/office/drawing/2014/main" id="{72106A3C-FCA2-4834-8D95-CC3027744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7" y="786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Text Box 373">
              <a:extLst>
                <a:ext uri="{FF2B5EF4-FFF2-40B4-BE49-F238E27FC236}">
                  <a16:creationId xmlns:a16="http://schemas.microsoft.com/office/drawing/2014/main" id="{E389DA6D-4255-481C-9451-117F17D5A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" y="528"/>
              <a:ext cx="11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</a:rPr>
                <a:t>Mining query</a:t>
              </a:r>
            </a:p>
          </p:txBody>
        </p:sp>
        <p:sp>
          <p:nvSpPr>
            <p:cNvPr id="72" name="Text Box 374">
              <a:extLst>
                <a:ext uri="{FF2B5EF4-FFF2-40B4-BE49-F238E27FC236}">
                  <a16:creationId xmlns:a16="http://schemas.microsoft.com/office/drawing/2014/main" id="{5CD77EEB-B095-44E7-8FA3-D97D894BE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528"/>
              <a:ext cx="114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</a:rPr>
                <a:t>Mining result</a:t>
              </a:r>
            </a:p>
          </p:txBody>
        </p:sp>
        <p:sp>
          <p:nvSpPr>
            <p:cNvPr id="73" name="Line 375">
              <a:extLst>
                <a:ext uri="{FF2B5EF4-FFF2-40B4-BE49-F238E27FC236}">
                  <a16:creationId xmlns:a16="http://schemas.microsoft.com/office/drawing/2014/main" id="{60DA1C99-633E-4E18-84D0-1820B51D4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3" y="2121"/>
              <a:ext cx="132" cy="2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748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An OLAM Architecture</a:t>
            </a:r>
            <a:endParaRPr lang="zh-CN" altLang="en-US" sz="2000" b="1" dirty="0"/>
          </a:p>
        </p:txBody>
      </p:sp>
      <p:pic>
        <p:nvPicPr>
          <p:cNvPr id="3" name="数据仓库finemax-zhihu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An OLAM Architecture</a:t>
            </a:r>
            <a:endParaRPr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861"/>
            <a:ext cx="12192001" cy="69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0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7237" y="364343"/>
            <a:ext cx="3522652" cy="3522652"/>
            <a:chOff x="2805109" y="1930399"/>
            <a:chExt cx="3522652" cy="3522652"/>
          </a:xfrm>
        </p:grpSpPr>
        <p:sp>
          <p:nvSpPr>
            <p:cNvPr id="4" name="饼形 3"/>
            <p:cNvSpPr/>
            <p:nvPr/>
          </p:nvSpPr>
          <p:spPr>
            <a:xfrm rot="10800000">
              <a:off x="2805109" y="1930399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FF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饼形 4"/>
            <p:cNvSpPr/>
            <p:nvPr/>
          </p:nvSpPr>
          <p:spPr>
            <a:xfrm rot="10800000">
              <a:off x="3181339" y="2298700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FF9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饼形 5"/>
            <p:cNvSpPr/>
            <p:nvPr/>
          </p:nvSpPr>
          <p:spPr>
            <a:xfrm rot="10800000">
              <a:off x="3432168" y="2549526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FA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饼形 6"/>
            <p:cNvSpPr/>
            <p:nvPr/>
          </p:nvSpPr>
          <p:spPr>
            <a:xfrm rot="10800000">
              <a:off x="3675058" y="2786058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B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饼形 7"/>
            <p:cNvSpPr/>
            <p:nvPr/>
          </p:nvSpPr>
          <p:spPr>
            <a:xfrm rot="10800000">
              <a:off x="3832228" y="2952747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C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0601" y="935847"/>
            <a:ext cx="3522652" cy="3522652"/>
            <a:chOff x="4786314" y="1928802"/>
            <a:chExt cx="3522652" cy="3522652"/>
          </a:xfrm>
        </p:grpSpPr>
        <p:sp>
          <p:nvSpPr>
            <p:cNvPr id="10" name="饼形 9"/>
            <p:cNvSpPr/>
            <p:nvPr/>
          </p:nvSpPr>
          <p:spPr>
            <a:xfrm rot="10800000" flipH="1">
              <a:off x="47863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饼形 11"/>
            <p:cNvSpPr/>
            <p:nvPr/>
          </p:nvSpPr>
          <p:spPr>
            <a:xfrm rot="10800000" flipH="1">
              <a:off x="5162551" y="2297103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饼形 12"/>
            <p:cNvSpPr/>
            <p:nvPr/>
          </p:nvSpPr>
          <p:spPr>
            <a:xfrm rot="10800000" flipH="1">
              <a:off x="5422895" y="254792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0800000" flipH="1">
              <a:off x="5668954" y="2784461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3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0800000" flipH="1">
              <a:off x="5822931" y="295115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E61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8675" y="1293037"/>
            <a:ext cx="3522652" cy="3522652"/>
            <a:chOff x="1549414" y="1928802"/>
            <a:chExt cx="3522652" cy="3522652"/>
          </a:xfrm>
        </p:grpSpPr>
        <p:sp>
          <p:nvSpPr>
            <p:cNvPr id="17" name="饼形 16"/>
            <p:cNvSpPr/>
            <p:nvPr/>
          </p:nvSpPr>
          <p:spPr>
            <a:xfrm rot="10800000" flipV="1">
              <a:off x="15494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017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饼形 17"/>
            <p:cNvSpPr/>
            <p:nvPr/>
          </p:nvSpPr>
          <p:spPr>
            <a:xfrm rot="10800000" flipV="1">
              <a:off x="1925644" y="2312968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009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饼形 18"/>
            <p:cNvSpPr/>
            <p:nvPr/>
          </p:nvSpPr>
          <p:spPr>
            <a:xfrm rot="10800000" flipV="1">
              <a:off x="2176473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0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饼形 19"/>
            <p:cNvSpPr/>
            <p:nvPr/>
          </p:nvSpPr>
          <p:spPr>
            <a:xfrm rot="10800000" flipV="1">
              <a:off x="2419363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71F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饼形 20"/>
            <p:cNvSpPr/>
            <p:nvPr/>
          </p:nvSpPr>
          <p:spPr>
            <a:xfrm rot="10800000" flipV="1">
              <a:off x="2576533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A7F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5839" y="935847"/>
            <a:ext cx="3522652" cy="3522652"/>
            <a:chOff x="4643438" y="1928802"/>
            <a:chExt cx="3522652" cy="3522652"/>
          </a:xfrm>
        </p:grpSpPr>
        <p:sp>
          <p:nvSpPr>
            <p:cNvPr id="23" name="饼形 22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饼形 23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饼形 24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饼形 25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饼形 26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16200000">
            <a:off x="301923" y="936694"/>
            <a:ext cx="3522652" cy="3522652"/>
            <a:chOff x="4643438" y="1928802"/>
            <a:chExt cx="3522652" cy="3522652"/>
          </a:xfrm>
        </p:grpSpPr>
        <p:sp>
          <p:nvSpPr>
            <p:cNvPr id="29" name="饼形 28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饼形 29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饼形 30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饼形 31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07426" y="935847"/>
            <a:ext cx="3522652" cy="3522652"/>
            <a:chOff x="1714480" y="1928802"/>
            <a:chExt cx="3522652" cy="3522652"/>
          </a:xfrm>
        </p:grpSpPr>
        <p:sp>
          <p:nvSpPr>
            <p:cNvPr id="35" name="饼形 34"/>
            <p:cNvSpPr/>
            <p:nvPr/>
          </p:nvSpPr>
          <p:spPr>
            <a:xfrm rot="5400000">
              <a:off x="1714480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饼形 35"/>
            <p:cNvSpPr/>
            <p:nvPr/>
          </p:nvSpPr>
          <p:spPr>
            <a:xfrm rot="5400000">
              <a:off x="2082781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 rot="5400000">
              <a:off x="2333607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 rot="5400000">
              <a:off x="2570139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D0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 rot="5400000">
              <a:off x="2736828" y="296541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5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8741" y="1078723"/>
            <a:ext cx="3522652" cy="3522652"/>
            <a:chOff x="2798748" y="1928802"/>
            <a:chExt cx="3522652" cy="3522652"/>
          </a:xfrm>
        </p:grpSpPr>
        <p:sp>
          <p:nvSpPr>
            <p:cNvPr id="41" name="饼形 40"/>
            <p:cNvSpPr/>
            <p:nvPr/>
          </p:nvSpPr>
          <p:spPr>
            <a:xfrm rot="16200000" flipH="1">
              <a:off x="279874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饼形 41"/>
            <p:cNvSpPr/>
            <p:nvPr/>
          </p:nvSpPr>
          <p:spPr>
            <a:xfrm rot="16200000" flipH="1">
              <a:off x="3182914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rot="16200000" flipH="1">
              <a:off x="3443261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4E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饼形 43"/>
            <p:cNvSpPr/>
            <p:nvPr/>
          </p:nvSpPr>
          <p:spPr>
            <a:xfrm rot="16200000" flipH="1">
              <a:off x="3695678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饼形 44"/>
            <p:cNvSpPr/>
            <p:nvPr/>
          </p:nvSpPr>
          <p:spPr>
            <a:xfrm rot="16200000" flipH="1">
              <a:off x="3840136" y="2965419"/>
              <a:ext cx="1458916" cy="1458916"/>
            </a:xfrm>
            <a:prstGeom prst="pie">
              <a:avLst>
                <a:gd name="adj1" fmla="val 2666872"/>
                <a:gd name="adj2" fmla="val 5447314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5839" y="927945"/>
            <a:ext cx="3522652" cy="3522652"/>
            <a:chOff x="1357290" y="1285860"/>
            <a:chExt cx="3522652" cy="3522652"/>
          </a:xfrm>
        </p:grpSpPr>
        <p:sp>
          <p:nvSpPr>
            <p:cNvPr id="47" name="饼形 46"/>
            <p:cNvSpPr/>
            <p:nvPr/>
          </p:nvSpPr>
          <p:spPr>
            <a:xfrm rot="16200000" flipV="1">
              <a:off x="1357290" y="1285860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饼形 47"/>
            <p:cNvSpPr/>
            <p:nvPr/>
          </p:nvSpPr>
          <p:spPr>
            <a:xfrm rot="16200000" flipV="1">
              <a:off x="1725591" y="1662090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8FC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饼形 48"/>
            <p:cNvSpPr/>
            <p:nvPr/>
          </p:nvSpPr>
          <p:spPr>
            <a:xfrm rot="16200000" flipV="1">
              <a:off x="1976417" y="191291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饼形 49"/>
            <p:cNvSpPr/>
            <p:nvPr/>
          </p:nvSpPr>
          <p:spPr>
            <a:xfrm rot="16200000" flipV="1">
              <a:off x="2212949" y="2155809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E1F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饼形 50"/>
            <p:cNvSpPr/>
            <p:nvPr/>
          </p:nvSpPr>
          <p:spPr>
            <a:xfrm rot="16200000" flipV="1">
              <a:off x="2379638" y="231297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ECF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0"/>
          <p:cNvSpPr txBox="1"/>
          <p:nvPr/>
        </p:nvSpPr>
        <p:spPr>
          <a:xfrm>
            <a:off x="5702169" y="3369775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Thanks</a:t>
            </a:r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7383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030A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singhua" id="{D780B322-CDB6-4BA8-92AF-5C3DE9114273}" vid="{85E16F8F-05B1-4403-9C71-87521E2523D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</Template>
  <TotalTime>78923</TotalTime>
  <Words>266</Words>
  <Application>Microsoft Office PowerPoint</Application>
  <PresentationFormat>宽屏</PresentationFormat>
  <Paragraphs>66</Paragraphs>
  <Slides>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新細明體</vt:lpstr>
      <vt:lpstr>方正粗黑宋简体</vt:lpstr>
      <vt:lpstr>SimSun</vt:lpstr>
      <vt:lpstr>SimSun</vt:lpstr>
      <vt:lpstr>Microsoft YaHei</vt:lpstr>
      <vt:lpstr>Arial</vt:lpstr>
      <vt:lpstr>Arial Narrow</vt:lpstr>
      <vt:lpstr>Calibri</vt:lpstr>
      <vt:lpstr>Times New Roman</vt:lpstr>
      <vt:lpstr>Wingdings</vt:lpstr>
      <vt:lpstr>Wingdings 2</vt:lpstr>
      <vt:lpstr>Tsinghua</vt:lpstr>
      <vt:lpstr>Data Warehouse ——From Data Warehousing to Data Mining——</vt:lpstr>
      <vt:lpstr>Data Warehouse</vt:lpstr>
      <vt:lpstr>Data Warehouse Usage</vt:lpstr>
      <vt:lpstr>From On-Line Analytical Processing to On-Line Analytical Mining (OLAM)</vt:lpstr>
      <vt:lpstr>An OLAM Architecture</vt:lpstr>
      <vt:lpstr>An OLAM Architecture</vt:lpstr>
      <vt:lpstr>An OLAM Architecture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新闻和用户生成内容的交互分析</dc:title>
  <dc:creator>Lei Hou</dc:creator>
  <cp:lastModifiedBy>xuhua</cp:lastModifiedBy>
  <cp:revision>6117</cp:revision>
  <cp:lastPrinted>2019-04-19T01:46:34Z</cp:lastPrinted>
  <dcterms:created xsi:type="dcterms:W3CDTF">2013-09-16T02:46:25Z</dcterms:created>
  <dcterms:modified xsi:type="dcterms:W3CDTF">2021-03-21T02:24:53Z</dcterms:modified>
</cp:coreProperties>
</file>